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73" r:id="rId3"/>
    <p:sldId id="274" r:id="rId4"/>
    <p:sldId id="272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7" r:id="rId13"/>
    <p:sldId id="265" r:id="rId14"/>
    <p:sldId id="266" r:id="rId15"/>
    <p:sldId id="271" r:id="rId16"/>
    <p:sldId id="268" r:id="rId17"/>
    <p:sldId id="269" r:id="rId18"/>
    <p:sldId id="270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3000" autoAdjust="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F50D3-3023-460A-AEAF-810C3857B34C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6E0CB-0919-4096-BF9A-A0B8449B1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64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6E0CB-0919-4096-BF9A-A0B8449B184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FE0DFD-41C2-4CEE-9F15-40036B122A05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90E4E0-0819-498A-88FD-0DB1CE2DA61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0104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</a:rPr>
              <a:t>Life-threatening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Emergencies		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7467600" cy="1752600"/>
          </a:xfrm>
        </p:spPr>
        <p:txBody>
          <a:bodyPr/>
          <a:lstStyle/>
          <a:p>
            <a:r>
              <a:rPr lang="en-US" dirty="0" smtClean="0"/>
              <a:t>On the job , at home , and in the community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	Steps in CPR</a:t>
            </a:r>
            <a:br>
              <a:rPr lang="en-US" dirty="0" smtClean="0"/>
            </a:br>
            <a:r>
              <a:rPr lang="en-US" dirty="0" smtClean="0"/>
              <a:t>	“ check for responsiveness”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  <a:buNone/>
            </a:pPr>
            <a:endParaRPr lang="en-US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dirty="0" smtClean="0"/>
              <a:t> If the area is safe, approach and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firmly shake </a:t>
            </a:r>
            <a:r>
              <a:rPr lang="en-US" dirty="0" smtClean="0"/>
              <a:t>the person to see if they are responsive.  Ask out loud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“are you OK, are you OK.”  </a:t>
            </a:r>
            <a:r>
              <a:rPr lang="en-US" dirty="0" smtClean="0"/>
              <a:t>If you can not wake them it is best to assume that there is a serious and life-threatening problem.</a:t>
            </a: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endParaRPr lang="en-US" dirty="0" smtClean="0"/>
          </a:p>
        </p:txBody>
      </p:sp>
      <p:pic>
        <p:nvPicPr>
          <p:cNvPr id="20484" name="Picture 4" descr="http://downeastlearns.org/roldan/wp-content/uploads/2007/08/marac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429000"/>
            <a:ext cx="3352800" cy="324248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	Steps in CPR</a:t>
            </a:r>
            <a:br>
              <a:rPr lang="en-US" dirty="0" smtClean="0"/>
            </a:br>
            <a:r>
              <a:rPr lang="en-US" dirty="0" smtClean="0"/>
              <a:t>	“ Call 911 to activate EMS”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person has a much better chance of surviving if emergency medical services come ASAP</a:t>
            </a:r>
          </a:p>
          <a:p>
            <a:pPr lvl="1"/>
            <a:r>
              <a:rPr lang="en-US" dirty="0" smtClean="0"/>
              <a:t>Be calm on the phone and answer all questions to the best of your ability.  </a:t>
            </a:r>
            <a:endParaRPr lang="en-US" dirty="0"/>
          </a:p>
        </p:txBody>
      </p:sp>
      <p:pic>
        <p:nvPicPr>
          <p:cNvPr id="18434" name="Picture 2" descr="http://www.spartanburgems.com/images/EMS_Unit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352800"/>
            <a:ext cx="4953000" cy="331231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Steps in CPR</a:t>
            </a:r>
            <a:br>
              <a:rPr lang="en-US" dirty="0" smtClean="0"/>
            </a:br>
            <a:r>
              <a:rPr lang="en-US" dirty="0" smtClean="0"/>
              <a:t>		“Open the airway”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Position the person on their back and tilt the head slightly back and bring the chin forward. </a:t>
            </a:r>
          </a:p>
          <a:p>
            <a:pPr lvl="1"/>
            <a:r>
              <a:rPr lang="en-US" dirty="0" smtClean="0"/>
              <a:t>This is the best position to deliver air through the mouth and into the lungs 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16388" name="Picture 4" descr="http://www.bsa-troop402.org/First_Aid/image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495800"/>
            <a:ext cx="28956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CPR</a:t>
            </a:r>
            <a:br>
              <a:rPr lang="en-US" dirty="0" smtClean="0"/>
            </a:br>
            <a:r>
              <a:rPr lang="en-US" dirty="0" smtClean="0"/>
              <a:t>“Check for Breathing”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you feel comfortable and are certified in CPR check the person for any signs of breathing.</a:t>
            </a:r>
          </a:p>
          <a:p>
            <a:pPr lvl="1"/>
            <a:r>
              <a:rPr lang="en-US" dirty="0" smtClean="0"/>
              <a:t>Put your ear and cheek down close to their mouth and listen and feel for a breath.</a:t>
            </a:r>
          </a:p>
          <a:p>
            <a:pPr lvl="2"/>
            <a:r>
              <a:rPr lang="en-US" dirty="0" smtClean="0"/>
              <a:t>If there is no breathing you can begin rescue breathing and give 2 breaths.  </a:t>
            </a:r>
          </a:p>
          <a:p>
            <a:pPr lvl="1"/>
            <a:endParaRPr lang="en-US" dirty="0"/>
          </a:p>
        </p:txBody>
      </p:sp>
      <p:pic>
        <p:nvPicPr>
          <p:cNvPr id="14338" name="Picture 2" descr="http://www.nlm.nih.gov/medlineplus/ency/images/ency/fullsize/196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28600"/>
            <a:ext cx="2590800" cy="207264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Steps in CPR</a:t>
            </a:r>
            <a:br>
              <a:rPr lang="en-US" dirty="0" smtClean="0"/>
            </a:br>
            <a:r>
              <a:rPr lang="en-US" dirty="0" smtClean="0"/>
              <a:t>	“Begin Rescue Breathing”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Using the mouth to mouth method- give 2 breaths</a:t>
            </a:r>
          </a:p>
          <a:p>
            <a:pPr lvl="1"/>
            <a:r>
              <a:rPr lang="en-US" dirty="0" smtClean="0"/>
              <a:t>Watch to make sure the chest rises.	</a:t>
            </a:r>
          </a:p>
          <a:p>
            <a:pPr lvl="2"/>
            <a:r>
              <a:rPr lang="en-US" dirty="0" smtClean="0"/>
              <a:t>If the air does not go in, reposition the head and chin and give two more breaths.	</a:t>
            </a:r>
          </a:p>
          <a:p>
            <a:pPr lvl="3"/>
            <a:r>
              <a:rPr lang="en-US" dirty="0" smtClean="0"/>
              <a:t>If air still will not go in, open the mouth to check for an obstruction and reposition the head.</a:t>
            </a:r>
          </a:p>
          <a:p>
            <a:pPr lvl="3"/>
            <a:r>
              <a:rPr lang="en-US" dirty="0" smtClean="0"/>
              <a:t>If an obstruction is found, clear the airway</a:t>
            </a:r>
          </a:p>
          <a:p>
            <a:pPr lvl="3">
              <a:buNone/>
            </a:pPr>
            <a:r>
              <a:rPr lang="en-US" dirty="0" smtClean="0"/>
              <a:t>using a finger sweep, reposition the head and</a:t>
            </a:r>
          </a:p>
          <a:p>
            <a:pPr lvl="3">
              <a:buNone/>
            </a:pPr>
            <a:r>
              <a:rPr lang="en-US" dirty="0" smtClean="0"/>
              <a:t>chin and give two more breaths.</a:t>
            </a:r>
            <a:endParaRPr lang="en-US" dirty="0"/>
          </a:p>
        </p:txBody>
      </p:sp>
      <p:pic>
        <p:nvPicPr>
          <p:cNvPr id="12290" name="Picture 2" descr="http://www.cigna.com/healthinfo/images/hwkb17_0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439125"/>
            <a:ext cx="2750820" cy="233196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		Steps in CPR</a:t>
            </a:r>
            <a:br>
              <a:rPr lang="en-US" dirty="0" smtClean="0"/>
            </a:br>
            <a:r>
              <a:rPr lang="en-US" dirty="0" smtClean="0"/>
              <a:t>			“Check for pulse”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Check to see if you can feel a pulse.  Feel on the neck for a heartbeat.</a:t>
            </a:r>
          </a:p>
          <a:p>
            <a:pPr lvl="1"/>
            <a:r>
              <a:rPr lang="en-US" dirty="0" smtClean="0"/>
              <a:t>If there is no heartbeat after several seconds, then the person will need chest compressions to help circulate the blood and do the job of the non-functioning heart.</a:t>
            </a:r>
          </a:p>
          <a:p>
            <a:pPr lvl="1"/>
            <a:endParaRPr lang="en-US" dirty="0"/>
          </a:p>
        </p:txBody>
      </p:sp>
      <p:pic>
        <p:nvPicPr>
          <p:cNvPr id="10242" name="Picture 2" descr="http://www.westcoastpoolsaz.com/images/cpr_clip_image02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25908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CPR</a:t>
            </a:r>
            <a:br>
              <a:rPr lang="en-US" dirty="0" smtClean="0"/>
            </a:br>
            <a:r>
              <a:rPr lang="en-US" dirty="0" smtClean="0"/>
              <a:t>“ Begin chest compressions”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proper technique, begin pushing on the chest over the heart to push the blood out and help deliver it to the brain and other vital organs</a:t>
            </a:r>
          </a:p>
          <a:p>
            <a:pPr lvl="1"/>
            <a:r>
              <a:rPr lang="en-US" dirty="0" smtClean="0"/>
              <a:t>Give chest compressions</a:t>
            </a:r>
          </a:p>
          <a:p>
            <a:pPr lvl="2"/>
            <a:r>
              <a:rPr lang="en-US" dirty="0" smtClean="0"/>
              <a:t>Count 1 and 2 and 3 and 4 and…count up </a:t>
            </a:r>
            <a:r>
              <a:rPr lang="en-US" smtClean="0"/>
              <a:t>to 30.  </a:t>
            </a:r>
            <a:r>
              <a:rPr lang="en-US" dirty="0" smtClean="0"/>
              <a:t>Push down on the count and raise up on each “and”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After the compressions give two breaths and continue cycles of breathing and compressions until help arrives</a:t>
            </a:r>
          </a:p>
          <a:p>
            <a:pPr lvl="4"/>
            <a:r>
              <a:rPr lang="en-US" dirty="0" smtClean="0"/>
              <a:t>Recheck for breathing, pulse, and any signs of consciousness between every few cycles</a:t>
            </a:r>
            <a:endParaRPr lang="en-US" dirty="0"/>
          </a:p>
        </p:txBody>
      </p:sp>
      <p:pic>
        <p:nvPicPr>
          <p:cNvPr id="8194" name="Picture 2" descr="http://www.code3lifeed.com/media/cpr_topic_animation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599"/>
            <a:ext cx="1752600" cy="139177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	Steps in CPR</a:t>
            </a:r>
            <a:br>
              <a:rPr lang="en-US" dirty="0" smtClean="0"/>
            </a:br>
            <a:r>
              <a:rPr lang="en-US" dirty="0" smtClean="0"/>
              <a:t>“Place person in recovery position”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breathing and pulse is restored, roll the person onto their left side with their upper knee bent and their arm out to the front.</a:t>
            </a:r>
          </a:p>
          <a:p>
            <a:pPr lvl="1"/>
            <a:r>
              <a:rPr lang="en-US" dirty="0" smtClean="0"/>
              <a:t>Stay with and recheck the person frequently</a:t>
            </a:r>
          </a:p>
          <a:p>
            <a:pPr lvl="1"/>
            <a:r>
              <a:rPr lang="en-US" dirty="0" smtClean="0"/>
              <a:t>Await EMS and give any information that is needed</a:t>
            </a:r>
            <a:endParaRPr lang="en-US" dirty="0"/>
          </a:p>
        </p:txBody>
      </p:sp>
      <p:pic>
        <p:nvPicPr>
          <p:cNvPr id="6148" name="Picture 4" descr="http://static.firstaidcourses.com.au/static/network/firstaidcourses.com.au/images/recovery-posi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24000" y="4572000"/>
            <a:ext cx="6019800" cy="20482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6019800" y="152400"/>
            <a:ext cx="2895600" cy="1447800"/>
          </a:xfrm>
          <a:prstGeom prst="wedgeEllipseCallout">
            <a:avLst>
              <a:gd name="adj1" fmla="val -31660"/>
              <a:gd name="adj2" fmla="val 541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3">
            <a:lum bright="27000"/>
          </a:blip>
          <a:stretch>
            <a:fillRect/>
          </a:stretch>
        </p:blipFill>
        <p:spPr>
          <a:xfrm>
            <a:off x="4040632" y="1733390"/>
            <a:ext cx="3884168" cy="48960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“Steps in CPR”</a:t>
            </a:r>
            <a:br>
              <a:rPr lang="en-US" dirty="0" smtClean="0"/>
            </a:br>
            <a:r>
              <a:rPr lang="en-US" dirty="0" smtClean="0"/>
              <a:t>New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American Heart Guidelines recommend </a:t>
            </a:r>
            <a:r>
              <a:rPr lang="en-US" dirty="0" smtClean="0">
                <a:solidFill>
                  <a:srgbClr val="FF0000"/>
                </a:solidFill>
              </a:rPr>
              <a:t>compression only </a:t>
            </a:r>
            <a:r>
              <a:rPr lang="en-US" dirty="0" smtClean="0"/>
              <a:t>CPR as a good alternative to the traditional rescue breathing/ compression method.</a:t>
            </a:r>
          </a:p>
          <a:p>
            <a:pPr lvl="1"/>
            <a:r>
              <a:rPr lang="en-US" dirty="0" smtClean="0"/>
              <a:t>Regular, fast and forceful compressions can prolong survival as well as the gold standard method in many cases.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So…don’t be afraid to lend a helping hand, you could be someone’s hero!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685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Ah shucks!...It was 	nothing.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Review CPR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the scene</a:t>
            </a:r>
          </a:p>
          <a:p>
            <a:r>
              <a:rPr lang="en-US" dirty="0" smtClean="0"/>
              <a:t>Call out loud for help</a:t>
            </a:r>
          </a:p>
          <a:p>
            <a:r>
              <a:rPr lang="en-US" dirty="0" smtClean="0"/>
              <a:t>Check for responsiveness</a:t>
            </a:r>
          </a:p>
          <a:p>
            <a:r>
              <a:rPr lang="en-US" dirty="0" smtClean="0"/>
              <a:t>Call</a:t>
            </a:r>
            <a:r>
              <a:rPr lang="en-US" dirty="0" smtClean="0">
                <a:solidFill>
                  <a:srgbClr val="FF0000"/>
                </a:solidFill>
              </a:rPr>
              <a:t> 911</a:t>
            </a:r>
          </a:p>
          <a:p>
            <a:r>
              <a:rPr lang="en-US" dirty="0" smtClean="0"/>
              <a:t>Check for breathing</a:t>
            </a:r>
          </a:p>
          <a:p>
            <a:r>
              <a:rPr lang="en-US" dirty="0" smtClean="0"/>
              <a:t>Give 2 breaths</a:t>
            </a:r>
          </a:p>
          <a:p>
            <a:r>
              <a:rPr lang="en-US" dirty="0" smtClean="0"/>
              <a:t>Check for circulation at neck</a:t>
            </a:r>
          </a:p>
          <a:p>
            <a:r>
              <a:rPr lang="en-US" dirty="0" smtClean="0"/>
              <a:t>Give 15 chest compressions</a:t>
            </a:r>
          </a:p>
          <a:p>
            <a:r>
              <a:rPr lang="en-US" dirty="0" smtClean="0"/>
              <a:t>Await</a:t>
            </a:r>
            <a:r>
              <a:rPr lang="en-US" dirty="0" smtClean="0">
                <a:solidFill>
                  <a:srgbClr val="FF0000"/>
                </a:solidFill>
              </a:rPr>
              <a:t> EMS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What am I supposed to do?</a:t>
            </a:r>
            <a:br>
              <a:rPr lang="en-US" dirty="0" smtClean="0"/>
            </a:br>
            <a:r>
              <a:rPr lang="en-US" dirty="0" smtClean="0"/>
              <a:t>			I’m just a kid!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You could find yourself facing an emergency situation at any time.</a:t>
            </a:r>
          </a:p>
          <a:p>
            <a:pPr lvl="1"/>
            <a:r>
              <a:rPr lang="en-US" sz="2000" dirty="0" smtClean="0"/>
              <a:t>What would you do?  	</a:t>
            </a:r>
          </a:p>
          <a:p>
            <a:pPr lvl="2"/>
            <a:r>
              <a:rPr lang="en-US" sz="2000" dirty="0" smtClean="0"/>
              <a:t>Would you panic and run, yelling and screaming down the hallway like a ‘girl’?  </a:t>
            </a:r>
          </a:p>
          <a:p>
            <a:pPr lvl="2"/>
            <a:r>
              <a:rPr lang="en-US" sz="2000" dirty="0" smtClean="0"/>
              <a:t>Would you throw on your  superman cape and ‘get er’ done’</a:t>
            </a:r>
          </a:p>
          <a:p>
            <a:pPr lvl="2"/>
            <a:r>
              <a:rPr lang="en-US" sz="2000" dirty="0" smtClean="0"/>
              <a:t>Would you be able to save someone’s life and live to tell about it?</a:t>
            </a:r>
          </a:p>
          <a:p>
            <a:pPr lvl="3"/>
            <a:r>
              <a:rPr lang="en-US" dirty="0" smtClean="0"/>
              <a:t>There are many dangers in the worksite, home, and on the roads.  </a:t>
            </a:r>
          </a:p>
          <a:p>
            <a:pPr lvl="3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Don’t be scared, be prepared.  </a:t>
            </a:r>
            <a:r>
              <a:rPr lang="en-US" dirty="0" smtClean="0"/>
              <a:t>With a little knowledge you can be the difference between life and death</a:t>
            </a:r>
          </a:p>
          <a:p>
            <a:pPr lvl="4"/>
            <a:r>
              <a:rPr lang="en-US" dirty="0" smtClean="0"/>
              <a:t>Remember-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Accidents Happen!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80170"/>
            <a:ext cx="8554508" cy="6549230"/>
          </a:xfrm>
        </p:spPr>
      </p:pic>
      <p:sp>
        <p:nvSpPr>
          <p:cNvPr id="5" name="TextBox 4"/>
          <p:cNvSpPr txBox="1"/>
          <p:nvPr/>
        </p:nvSpPr>
        <p:spPr>
          <a:xfrm>
            <a:off x="2286000" y="914400"/>
            <a:ext cx="2891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“I need a hero!”</a:t>
            </a:r>
            <a:endParaRPr lang="en-US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		First responder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A first responder is the first person to provide help or first aid in an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emergency medical situation.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This could be you!</a:t>
            </a:r>
          </a:p>
          <a:p>
            <a:pPr lvl="1"/>
            <a:r>
              <a:rPr lang="en-US" dirty="0" smtClean="0">
                <a:latin typeface="+mj-lt"/>
              </a:rPr>
              <a:t>First aid is-(def) n.- emergency care given immediately to an injured or seriously ill person </a:t>
            </a:r>
          </a:p>
          <a:p>
            <a:pPr lvl="1"/>
            <a:r>
              <a:rPr lang="en-US" dirty="0" smtClean="0">
                <a:latin typeface="+mj-lt"/>
              </a:rPr>
              <a:t>The goals of the first responder are to </a:t>
            </a:r>
          </a:p>
          <a:p>
            <a:pPr lvl="2"/>
            <a:r>
              <a:rPr lang="en-US" dirty="0" smtClean="0">
                <a:latin typeface="+mj-lt"/>
              </a:rPr>
              <a:t>Preserve life</a:t>
            </a:r>
          </a:p>
          <a:p>
            <a:pPr lvl="2"/>
            <a:r>
              <a:rPr lang="en-US" dirty="0" smtClean="0">
                <a:latin typeface="+mj-lt"/>
              </a:rPr>
              <a:t>Prevent further injury</a:t>
            </a:r>
          </a:p>
          <a:p>
            <a:pPr lvl="2"/>
            <a:r>
              <a:rPr lang="en-US" dirty="0" smtClean="0">
                <a:latin typeface="+mj-lt"/>
              </a:rPr>
              <a:t>Promote recovery</a:t>
            </a:r>
          </a:p>
          <a:p>
            <a:pPr lvl="2"/>
            <a:r>
              <a:rPr lang="en-US" dirty="0" smtClean="0">
                <a:latin typeface="+mj-lt"/>
              </a:rPr>
              <a:t>Decrease long-term disability</a:t>
            </a:r>
          </a:p>
          <a:p>
            <a:pPr lvl="3">
              <a:buNone/>
            </a:pPr>
            <a:endParaRPr lang="en-US" dirty="0" smtClean="0">
              <a:latin typeface="+mj-lt"/>
            </a:endParaRPr>
          </a:p>
          <a:p>
            <a:pPr lvl="3"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A First Responder should never risk their own life</a:t>
            </a:r>
          </a:p>
          <a:p>
            <a:pPr lvl="3"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Always yell for help</a:t>
            </a:r>
          </a:p>
          <a:p>
            <a:pPr lvl="3"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Call 911 ASAP if you believe someone’s life is in danger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mkerbein\AppData\Local\Microsoft\Windows\Temporary Internet Files\Content.IE5\GCJKRM8F\MPj043080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276600"/>
            <a:ext cx="1989237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46608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r>
              <a:rPr lang="en-US" sz="3200" dirty="0" smtClean="0">
                <a:latin typeface="Arial Rounded MT Bold" pitchFamily="34" charset="0"/>
                <a:cs typeface="Angsana New" pitchFamily="18" charset="-34"/>
              </a:rPr>
              <a:t/>
            </a:r>
            <a:br>
              <a:rPr lang="en-US" sz="3200" dirty="0" smtClean="0">
                <a:latin typeface="Arial Rounded MT Bold" pitchFamily="34" charset="0"/>
                <a:cs typeface="Angsana New" pitchFamily="18" charset="-34"/>
              </a:rPr>
            </a:br>
            <a:endParaRPr lang="en-US" sz="3200" dirty="0">
              <a:latin typeface="Arial Rounded MT Bold" pitchFamily="34" charset="0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Arial Rounded MT Bold" pitchFamily="34" charset="0"/>
              </a:rPr>
              <a:t>	</a:t>
            </a:r>
            <a:r>
              <a:rPr lang="en-US" sz="2400" dirty="0">
                <a:latin typeface="Arial Rounded MT Bold" pitchFamily="34" charset="0"/>
              </a:rPr>
              <a:t>	</a:t>
            </a:r>
            <a:r>
              <a:rPr lang="en-US" sz="2400" dirty="0" smtClean="0">
                <a:latin typeface="Arial Rounded MT Bold" pitchFamily="34" charset="0"/>
              </a:rPr>
              <a:t>		</a:t>
            </a:r>
          </a:p>
          <a:p>
            <a:pPr>
              <a:buNone/>
            </a:pPr>
            <a:r>
              <a:rPr lang="en-US" sz="2400" dirty="0" smtClean="0">
                <a:latin typeface="Arial Rounded MT Bold" pitchFamily="34" charset="0"/>
              </a:rPr>
              <a:t>				</a:t>
            </a:r>
            <a:r>
              <a:rPr lang="en-US" dirty="0" smtClean="0">
                <a:latin typeface="Arial Rounded MT Bold" pitchFamily="34" charset="0"/>
              </a:rPr>
              <a:t>Examples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Heart attack			Severe allergic reaction-food, bees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Stroke				Poisoning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MVA or pedestrian/MVA	Inhalation of toxic fumes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Fall from height 		Drowning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Drug overdoses		Blunt or penetrating trauma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Head trauma	</a:t>
            </a:r>
            <a:r>
              <a:rPr lang="en-US" sz="2000" dirty="0">
                <a:latin typeface="Arial Rounded MT Bold" pitchFamily="34" charset="0"/>
              </a:rPr>
              <a:t>	</a:t>
            </a:r>
            <a:r>
              <a:rPr lang="en-US" sz="2000" dirty="0" smtClean="0">
                <a:latin typeface="Arial Rounded MT Bold" pitchFamily="34" charset="0"/>
              </a:rPr>
              <a:t>	Severe bleeding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Neck injury			Serious broken bones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Spinal injury			??? Any others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762000"/>
            <a:ext cx="647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A Medical </a:t>
            </a:r>
            <a:r>
              <a:rPr lang="en-US" sz="3600" dirty="0" smtClean="0">
                <a:solidFill>
                  <a:srgbClr val="FF0000"/>
                </a:solidFill>
                <a:latin typeface="Arial Rounded MT Bold" pitchFamily="34" charset="0"/>
              </a:rPr>
              <a:t>emergency</a:t>
            </a:r>
            <a:r>
              <a:rPr lang="en-US" sz="3600" dirty="0" smtClean="0">
                <a:latin typeface="Arial Rounded MT Bold" pitchFamily="34" charset="0"/>
              </a:rPr>
              <a:t> is-</a:t>
            </a:r>
          </a:p>
          <a:p>
            <a:r>
              <a:rPr lang="en-US" sz="2800" dirty="0" smtClean="0">
                <a:latin typeface="Arial Rounded MT Bold" pitchFamily="34" charset="0"/>
              </a:rPr>
              <a:t>	</a:t>
            </a:r>
            <a:r>
              <a:rPr lang="en-US" sz="2400" dirty="0" smtClean="0">
                <a:latin typeface="Arial Rounded MT Bold" pitchFamily="34" charset="0"/>
              </a:rPr>
              <a:t>Any illness or injury that is 	immediately life-threatening</a:t>
            </a:r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 to CPR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Cardio=cardiac-heart and blood vessels</a:t>
            </a:r>
          </a:p>
          <a:p>
            <a:r>
              <a:rPr lang="en-US" dirty="0" smtClean="0"/>
              <a:t>Pulmonary=respiratory system-airways and lungs</a:t>
            </a:r>
          </a:p>
          <a:p>
            <a:r>
              <a:rPr lang="en-US" dirty="0" smtClean="0"/>
              <a:t>Resuscitation=to bring a person back to full consciousness</a:t>
            </a:r>
          </a:p>
          <a:p>
            <a:pPr lvl="1"/>
            <a:r>
              <a:rPr lang="en-US" dirty="0" smtClean="0"/>
              <a:t>Full consciousness requires unobstructed flow of oxygen and glucose to the brain, this requires both the cardiac and pulmonary systems to be functioning normally.</a:t>
            </a:r>
          </a:p>
          <a:p>
            <a:pPr lvl="1"/>
            <a:r>
              <a:rPr lang="en-US" dirty="0" smtClean="0"/>
              <a:t>If a serious injury or illness slows or stops these normal functions then the person becomes unconscious and can quickly die without support.</a:t>
            </a:r>
            <a:endParaRPr lang="en-US" dirty="0"/>
          </a:p>
        </p:txBody>
      </p:sp>
      <p:pic>
        <p:nvPicPr>
          <p:cNvPr id="2050" name="Picture 2" descr="C:\Users\mkerbein\AppData\Local\Microsoft\Windows\Temporary Internet Files\Content.IE5\H9GQBLX0\MCj019774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81000"/>
            <a:ext cx="22098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542288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dirty="0" smtClean="0"/>
              <a:t>CPR</a:t>
            </a:r>
            <a:r>
              <a:rPr lang="en-US" sz="3200" dirty="0" smtClean="0"/>
              <a:t> is a method to keep the heart pumping and to keep the lungs delivering oxygen to the brain and other parts of the body.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professionals are required to be certified to perform CPR techniques</a:t>
            </a:r>
          </a:p>
          <a:p>
            <a:r>
              <a:rPr lang="en-US" dirty="0" smtClean="0"/>
              <a:t>There are classes in CPR available to the community.</a:t>
            </a:r>
          </a:p>
          <a:p>
            <a:r>
              <a:rPr lang="en-US" dirty="0" smtClean="0"/>
              <a:t>It is helpful to have CPR certified individuals in the workplace in case of an accident or illness</a:t>
            </a:r>
          </a:p>
          <a:p>
            <a:r>
              <a:rPr lang="en-US" dirty="0" smtClean="0"/>
              <a:t>CPR techniques can be done by one person or two-people</a:t>
            </a:r>
          </a:p>
          <a:p>
            <a:r>
              <a:rPr lang="en-US" dirty="0" smtClean="0"/>
              <a:t>CPR is only a temporary measure until emergency medical services arrive and provide further support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br>
              <a:rPr lang="en-US" dirty="0" smtClean="0"/>
            </a:br>
            <a:r>
              <a:rPr lang="en-US" dirty="0" smtClean="0"/>
              <a:t>	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Steps in CPR</a:t>
            </a:r>
            <a:br>
              <a:rPr lang="en-US" dirty="0" smtClean="0"/>
            </a:br>
            <a:r>
              <a:rPr lang="en-US" dirty="0" smtClean="0"/>
              <a:t>“Survey the scene”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you come upon a person that is apparently injured or unconscious or if you witness an accident</a:t>
            </a:r>
          </a:p>
          <a:p>
            <a:pPr lvl="1"/>
            <a:r>
              <a:rPr lang="en-US" dirty="0" smtClean="0"/>
              <a:t>Survey the scene</a:t>
            </a:r>
          </a:p>
          <a:p>
            <a:pPr lvl="2"/>
            <a:r>
              <a:rPr lang="en-US" dirty="0" smtClean="0"/>
              <a:t>Take a good look around- see if you can determine what caused the problem and make sure it is safe for you to help without becoming injured yourself</a:t>
            </a:r>
          </a:p>
          <a:p>
            <a:pPr lvl="3"/>
            <a:r>
              <a:rPr lang="en-US" dirty="0" smtClean="0"/>
              <a:t>If it is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safe-don’t try to help!  Go call </a:t>
            </a:r>
            <a:r>
              <a:rPr lang="en-US" sz="3200" dirty="0" smtClean="0">
                <a:solidFill>
                  <a:srgbClr val="FF0000"/>
                </a:solidFill>
              </a:rPr>
              <a:t>911</a:t>
            </a:r>
            <a:r>
              <a:rPr lang="en-US" dirty="0" smtClean="0"/>
              <a:t> and give them all the information they ask and tell them what you think is going on.  	</a:t>
            </a:r>
          </a:p>
          <a:p>
            <a:pPr lvl="3">
              <a:buNone/>
            </a:pPr>
            <a:r>
              <a:rPr lang="en-US" dirty="0" smtClean="0"/>
              <a:t>For example-You see that a person is fallen in a parking lot, they look unconscious and a power line is draped over their body and they are lying in a big puddle ???</a:t>
            </a:r>
          </a:p>
        </p:txBody>
      </p:sp>
      <p:pic>
        <p:nvPicPr>
          <p:cNvPr id="24578" name="Picture 2" descr="http://www.magic.iac.es/site/safety/saf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685800"/>
            <a:ext cx="1408682" cy="533400"/>
          </a:xfrm>
          <a:prstGeom prst="rect">
            <a:avLst/>
          </a:prstGeom>
          <a:noFill/>
        </p:spPr>
      </p:pic>
      <p:pic>
        <p:nvPicPr>
          <p:cNvPr id="24580" name="Picture 4" descr="http://www.adfg.state.ak.us/pubs/notebook/biggame/br-bea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304800"/>
            <a:ext cx="1069892" cy="1066800"/>
          </a:xfrm>
          <a:prstGeom prst="rect">
            <a:avLst/>
          </a:prstGeom>
          <a:noFill/>
        </p:spPr>
      </p:pic>
      <p:sp>
        <p:nvSpPr>
          <p:cNvPr id="6" name="&quot;No&quot; Symbol 5"/>
          <p:cNvSpPr/>
          <p:nvPr/>
        </p:nvSpPr>
        <p:spPr>
          <a:xfrm>
            <a:off x="4876800" y="0"/>
            <a:ext cx="3657600" cy="1524000"/>
          </a:xfrm>
          <a:prstGeom prst="noSmoking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http://www.darkervisions.com/gallery/smiley.jpg"/>
          <p:cNvPicPr>
            <a:picLocks noChangeAspect="1" noChangeArrowheads="1"/>
          </p:cNvPicPr>
          <p:nvPr/>
        </p:nvPicPr>
        <p:blipFill>
          <a:blip r:embed="rId3">
            <a:lum bright="76000"/>
          </a:blip>
          <a:srcRect/>
          <a:stretch>
            <a:fillRect/>
          </a:stretch>
        </p:blipFill>
        <p:spPr bwMode="auto">
          <a:xfrm>
            <a:off x="1600200" y="1905000"/>
            <a:ext cx="3810000" cy="3810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Yell </a:t>
            </a:r>
            <a:r>
              <a:rPr lang="en-US" dirty="0" smtClean="0">
                <a:solidFill>
                  <a:srgbClr val="FF0000"/>
                </a:solidFill>
              </a:rPr>
              <a:t>HELP</a:t>
            </a:r>
            <a:r>
              <a:rPr lang="en-US" dirty="0" smtClean="0"/>
              <a:t> to see if there is anyone else around that can come and assist you.  </a:t>
            </a:r>
          </a:p>
          <a:p>
            <a:pPr lvl="1"/>
            <a:r>
              <a:rPr lang="en-US" dirty="0" smtClean="0"/>
              <a:t>Other people can help you call </a:t>
            </a:r>
            <a:r>
              <a:rPr lang="en-US" dirty="0" smtClean="0">
                <a:solidFill>
                  <a:srgbClr val="FF0000"/>
                </a:solidFill>
              </a:rPr>
              <a:t>911</a:t>
            </a:r>
            <a:r>
              <a:rPr lang="en-US" dirty="0" smtClean="0"/>
              <a:t> or help with two person CPR</a:t>
            </a:r>
          </a:p>
          <a:p>
            <a:pPr lvl="2"/>
            <a:r>
              <a:rPr lang="en-US" dirty="0" smtClean="0"/>
              <a:t>They may be better trained in emergencies and can assume a leadership role 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if no one comes- take a deep breath and don’t panic!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Steps in CPR</a:t>
            </a:r>
            <a:br>
              <a:rPr lang="en-US" dirty="0" smtClean="0"/>
            </a:br>
            <a:r>
              <a:rPr lang="en-US" dirty="0" smtClean="0"/>
              <a:t>	“Call out loud for help”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6934200" y="0"/>
            <a:ext cx="2209800" cy="2286000"/>
          </a:xfrm>
          <a:prstGeom prst="wedgeEllipseCallout">
            <a:avLst>
              <a:gd name="adj1" fmla="val -124281"/>
              <a:gd name="adj2" fmla="val 72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762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HELP!</a:t>
            </a:r>
            <a:endParaRPr lang="en-US" sz="36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</TotalTime>
  <Words>873</Words>
  <Application>Microsoft Office PowerPoint</Application>
  <PresentationFormat>On-screen Show (4:3)</PresentationFormat>
  <Paragraphs>148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Life-threatening Emergencies  </vt:lpstr>
      <vt:lpstr>      What am I supposed to do?    I’m just a kid!</vt:lpstr>
      <vt:lpstr>PowerPoint Presentation</vt:lpstr>
      <vt:lpstr>  First responder</vt:lpstr>
      <vt:lpstr>                 </vt:lpstr>
      <vt:lpstr>Introduction to CPR</vt:lpstr>
      <vt:lpstr>   CPR is a method to keep the heart pumping and to keep the lungs delivering oxygen to the brain and other parts of the body.</vt:lpstr>
      <vt:lpstr>                     Steps in CPR “Survey the scene” </vt:lpstr>
      <vt:lpstr>                    Steps in CPR  “Call out loud for help”</vt:lpstr>
      <vt:lpstr>   Steps in CPR  “ check for responsiveness”</vt:lpstr>
      <vt:lpstr>   Steps in CPR  “ Call 911 to activate EMS”</vt:lpstr>
      <vt:lpstr>                Steps in CPR   “Open the airway”</vt:lpstr>
      <vt:lpstr>Steps in CPR “Check for Breathing”</vt:lpstr>
      <vt:lpstr>  Steps in CPR  “Begin Rescue Breathing”</vt:lpstr>
      <vt:lpstr>    Steps in CPR    “Check for pulse”</vt:lpstr>
      <vt:lpstr>Steps in CPR “ Begin chest compressions” </vt:lpstr>
      <vt:lpstr>   Steps in CPR “Place person in recovery position”</vt:lpstr>
      <vt:lpstr> “Steps in CPR” New Recommendations</vt:lpstr>
      <vt:lpstr>  Review CPR steps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CPR</dc:title>
  <dc:creator>mkerbein</dc:creator>
  <cp:lastModifiedBy>Neill, Debbie M</cp:lastModifiedBy>
  <cp:revision>39</cp:revision>
  <dcterms:created xsi:type="dcterms:W3CDTF">2008-08-23T01:59:27Z</dcterms:created>
  <dcterms:modified xsi:type="dcterms:W3CDTF">2011-10-07T22:23:45Z</dcterms:modified>
</cp:coreProperties>
</file>